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2" r:id="rId5"/>
    <p:sldId id="263" r:id="rId6"/>
    <p:sldId id="265" r:id="rId7"/>
    <p:sldId id="267" r:id="rId8"/>
    <p:sldId id="281" r:id="rId9"/>
    <p:sldId id="269" r:id="rId10"/>
    <p:sldId id="271" r:id="rId11"/>
    <p:sldId id="273" r:id="rId12"/>
    <p:sldId id="275" r:id="rId13"/>
    <p:sldId id="277" r:id="rId14"/>
    <p:sldId id="279" r:id="rId15"/>
    <p:sldId id="284" r:id="rId16"/>
    <p:sldId id="285" r:id="rId17"/>
    <p:sldId id="286" r:id="rId18"/>
    <p:sldId id="287" r:id="rId19"/>
    <p:sldId id="288" r:id="rId20"/>
    <p:sldId id="289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50"/>
    <p:restoredTop sz="92742"/>
  </p:normalViewPr>
  <p:slideViewPr>
    <p:cSldViewPr snapToGrid="0" snapToObjects="1">
      <p:cViewPr varScale="1">
        <p:scale>
          <a:sx n="56" d="100"/>
          <a:sy n="56" d="100"/>
        </p:scale>
        <p:origin x="5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24200-2747-8448-B8C6-704B1F47F6AE}" type="datetimeFigureOut">
              <a:rPr lang="nl-NL" smtClean="0"/>
              <a:t>24-09-17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23C09-07F8-FC4A-B91A-1EAC8300B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38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2AB55E8-11B9-304F-AAE9-F034B7449B58}" type="slidenum">
              <a:rPr lang="nl-NL" sz="1200">
                <a:latin typeface="Arial" charset="0"/>
              </a:rPr>
              <a:pPr eaLnBrk="1" hangingPunct="1"/>
              <a:t>4</a:t>
            </a:fld>
            <a:endParaRPr lang="nl-NL" sz="120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Ars antiqua</a:t>
            </a:r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C3B9F-FE1E-0D42-B9AC-FE365423F1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88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C27CE-6B12-6842-958F-A7CD043FB0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3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r3lrBxLSm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neBNAmTyr8&amp;list=RDYjCN9lhCQWo&amp;index=2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_2bf7esUaYI" TargetMode="External"/><Relationship Id="rId3" Type="http://schemas.openxmlformats.org/officeDocument/2006/relationships/hyperlink" Target="https://www.youtube.com/watch?v=RNYC3kAsPi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prox.com/images/bosch.jpg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.nl/vh-cgi/vhoverview.pl?Shelfmark=&amp;Icondescription=&amp;Text=&amp;Iconkeywords=&amp;Placeoforigin=&amp;Icontext=lauds+++virgin&amp;Language=&amp;Icontype=&amp;Script=&amp;Iconminiaturist=&amp;Scribe=&amp;iconView=IMAGELIST&amp;Miniaturist=&amp;Binder=&amp;Style=&amp;Formerowner=&amp;Keyword=&amp;afterdate=&amp;beforedate=&amp;equalsdate=&amp;fromheight=&amp;toheight=&amp;fromwidth=&amp;towidth=&amp;searchButton.x=17&amp;searchButton.y=8" TargetMode="External"/><Relationship Id="rId4" Type="http://schemas.openxmlformats.org/officeDocument/2006/relationships/hyperlink" Target="http://www.kb.nl/vh-cgi/vhoverview.pl?Shelfmark=&amp;Icondescription=&amp;Text=&amp;Iconkeywords=&amp;Placeoforigin=&amp;Icontext=prime+++virgin&amp;Language=&amp;Icontype=&amp;Script=&amp;Iconminiaturist=&amp;Scribe=&amp;iconView=IMAGELIST&amp;Miniaturist=&amp;Binder=&amp;Style=&amp;Formerowner=&amp;Keyword=&amp;afterdate=&amp;beforedate=&amp;equalsdate=&amp;fromheight=&amp;toheight=&amp;fromwidth=&amp;towidth=&amp;searchButton.x=17&amp;searchButton.y=8" TargetMode="External"/><Relationship Id="rId5" Type="http://schemas.openxmlformats.org/officeDocument/2006/relationships/hyperlink" Target="http://www.kb.nl/vh-cgi/vhoverview.pl?Shelfmark=&amp;Icondescription=&amp;Text=&amp;Iconkeywords=&amp;Placeoforigin=&amp;Icontext=terce+++virgin&amp;Language=&amp;Icontype=&amp;Script=&amp;Iconminiaturist=&amp;Scribe=&amp;iconView=IMAGELIST&amp;Miniaturist=&amp;Binder=&amp;Style=&amp;Formerowner=&amp;Keyword=&amp;afterdate=&amp;beforedate=&amp;equalsdate=&amp;fromheight=&amp;toheight=&amp;fromwidth=&amp;towidth=&amp;searchButton.x=17&amp;searchButton.y=8" TargetMode="External"/><Relationship Id="rId6" Type="http://schemas.openxmlformats.org/officeDocument/2006/relationships/hyperlink" Target="http://www.kb.nl/vh-cgi/vhoverview.pl?Shelfmark=&amp;Icondescription=&amp;Text=&amp;Iconkeywords=&amp;Placeoforigin=&amp;Icontext=sext+++virgin&amp;Language=&amp;Icontype=&amp;Script=&amp;Iconminiaturist=&amp;Scribe=&amp;iconView=IMAGELIST&amp;Miniaturist=&amp;Binder=&amp;Style=&amp;Formerowner=&amp;Keyword=&amp;afterdate=&amp;beforedate=&amp;equalsdate=&amp;fromheight=&amp;toheight=&amp;fromwidth=&amp;towidth=&amp;searchButton.x=17&amp;searchButton.y=8" TargetMode="External"/><Relationship Id="rId7" Type="http://schemas.openxmlformats.org/officeDocument/2006/relationships/hyperlink" Target="http://www.kb.nl/vh-cgi/vhoverview.pl?Shelfmark=&amp;Icondescription=&amp;Text=&amp;Iconkeywords=&amp;Placeoforigin=&amp;Icontext=none+++virgin&amp;Language=&amp;Icontype=&amp;Script=&amp;Iconminiaturist=&amp;Scribe=&amp;iconView=IMAGELIST&amp;Miniaturist=&amp;Binder=&amp;Style=&amp;Formerowner=&amp;Keyword=&amp;afterdate=&amp;beforedate=&amp;equalsdate=&amp;fromheight=&amp;toheight=&amp;fromwidth=&amp;towidth=&amp;searchButton.x=17&amp;searchButton.y=8" TargetMode="External"/><Relationship Id="rId8" Type="http://schemas.openxmlformats.org/officeDocument/2006/relationships/hyperlink" Target="http://www.kb.nl/vh-cgi/vhoverview.pl?Shelfmark=&amp;Icondescription=&amp;Text=&amp;Iconkeywords=&amp;Placeoforigin=&amp;Icontext=vespers+++virgin&amp;Language=&amp;Icontype=&amp;Script=&amp;Iconminiaturist=&amp;Scribe=&amp;iconView=IMAGELIST&amp;Miniaturist=&amp;Binder=&amp;Style=&amp;Formerowner=&amp;Keyword=&amp;afterdate=&amp;beforedate=&amp;equalsdate=&amp;fromheight=&amp;toheight=&amp;fromwidth=&amp;towidth=&amp;searchButton.x=17&amp;searchButton.y=8" TargetMode="External"/><Relationship Id="rId9" Type="http://schemas.openxmlformats.org/officeDocument/2006/relationships/hyperlink" Target="http://www.kb.nl/vh-cgi/vhoverview.pl?Shelfmark=&amp;Icondescription=&amp;Text=&amp;Iconkeywords=&amp;Placeoforigin=&amp;Icontext=compline+++virgin&amp;Language=&amp;Icontype=&amp;Script=&amp;Iconminiaturist=&amp;Scribe=&amp;iconView=IMAGELIST&amp;Miniaturist=&amp;Binder=&amp;Style=&amp;Formerowner=&amp;Keyword=&amp;afterdate=&amp;beforedate=&amp;equalsdate=&amp;fromheight=&amp;toheight=&amp;fromwidth=&amp;towidth=&amp;searchButton.x=17&amp;searchButton.y=8" TargetMode="External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kb.nl/vh-cgi/vhoverview.pl?Shelfmark=&amp;Icondescription=&amp;Text=&amp;Iconkeywords=&amp;Placeoforigin=&amp;Icontext=matins+++virgin&amp;Language=&amp;Icontype=&amp;Script=&amp;Iconminiaturist=&amp;Scribe=&amp;iconView=IMAGELIST&amp;Miniaturist=&amp;Binder=&amp;Style=&amp;Formerowner=&amp;Keyword=&amp;afterdate=&amp;beforedate=&amp;equalsdate=&amp;fromheight=&amp;toheight=&amp;fromwidth=&amp;towidth=&amp;searchButton.x=17&amp;searchButton.y=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7Wjssk_oDc" TargetMode="Externa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 err="1" smtClean="0">
                <a:latin typeface="Tahoma" charset="0"/>
                <a:ea typeface="ＭＳ Ｐゴシック" charset="0"/>
                <a:cs typeface="ＭＳ Ｐゴシック" charset="0"/>
              </a:rPr>
              <a:t>Gregoriaans</a:t>
            </a:r>
            <a:endParaRPr lang="en-US" sz="5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000" dirty="0" smtClean="0"/>
              <a:t>Muziek in de kerk</a:t>
            </a:r>
            <a:endParaRPr lang="nl-NL" sz="4000" dirty="0"/>
          </a:p>
        </p:txBody>
      </p:sp>
      <p:pic>
        <p:nvPicPr>
          <p:cNvPr id="5" name="Picture 4" descr="MiddleAges_1"/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27978"/>
            <a:ext cx="9143999" cy="7285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>
                <a:latin typeface="Arial"/>
                <a:ea typeface="ＭＳ Ｐゴシック" charset="0"/>
                <a:cs typeface="Arial"/>
              </a:rPr>
              <a:t>Uitvoeringswijze</a:t>
            </a:r>
            <a:r>
              <a:rPr lang="en-US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="1" dirty="0" err="1">
                <a:latin typeface="Arial"/>
                <a:ea typeface="ＭＳ Ｐゴシック" charset="0"/>
                <a:cs typeface="Arial"/>
              </a:rPr>
              <a:t>Gregoriaans</a:t>
            </a:r>
            <a:endParaRPr lang="nl-NL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>
                <a:latin typeface="Tahoma" charset="0"/>
                <a:ea typeface="ＭＳ Ｐゴシック" charset="0"/>
                <a:cs typeface="ＭＳ Ｐゴシック" charset="0"/>
              </a:rPr>
              <a:t>Solo</a:t>
            </a:r>
            <a:r>
              <a:rPr lang="en-US" sz="2400" b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door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voorzanger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err="1">
                <a:latin typeface="Tahoma" charset="0"/>
                <a:ea typeface="ＭＳ Ｐゴシック" charset="0"/>
                <a:cs typeface="ＭＳ Ｐゴシック" charset="0"/>
              </a:rPr>
              <a:t>Responsoriaal</a:t>
            </a:r>
            <a:r>
              <a:rPr lang="en-US" sz="24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gezang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(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afwisseling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voorzanger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2400" dirty="0" err="1" smtClean="0">
                <a:latin typeface="Tahoma" charset="0"/>
                <a:ea typeface="ＭＳ Ｐゴシック" charset="0"/>
                <a:cs typeface="ＭＳ Ｐゴシック" charset="0"/>
              </a:rPr>
              <a:t>koor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 smtClean="0">
                <a:latin typeface="Tahoma" charset="0"/>
                <a:ea typeface="ＭＳ Ｐゴシック" charset="0"/>
                <a:cs typeface="ＭＳ Ｐゴシック" charset="0"/>
              </a:rPr>
              <a:t>vraag-antwoord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err="1">
                <a:latin typeface="Tahoma" charset="0"/>
                <a:ea typeface="ＭＳ Ｐゴシック" charset="0"/>
                <a:cs typeface="ＭＳ Ｐゴシック" charset="0"/>
              </a:rPr>
              <a:t>Antifonaal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gezang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afwisseling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twee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koren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err="1" smtClean="0">
                <a:latin typeface="Tahoma" charset="0"/>
                <a:ea typeface="ＭＳ Ｐゴシック" charset="0"/>
                <a:cs typeface="ＭＳ Ｐゴシック" charset="0"/>
              </a:rPr>
              <a:t>Syllabisch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600" b="1" dirty="0" err="1"/>
              <a:t>overwegend</a:t>
            </a:r>
            <a:r>
              <a:rPr lang="en-US" sz="1600" b="1" dirty="0"/>
              <a:t> </a:t>
            </a:r>
            <a:r>
              <a:rPr lang="en-US" sz="1600" b="1" dirty="0" err="1"/>
              <a:t>slechts</a:t>
            </a:r>
            <a:r>
              <a:rPr lang="en-US" sz="1600" b="1" dirty="0"/>
              <a:t> </a:t>
            </a:r>
            <a:r>
              <a:rPr lang="en-US" sz="1600" b="1" dirty="0" err="1"/>
              <a:t>één</a:t>
            </a:r>
            <a:r>
              <a:rPr lang="en-US" sz="1600" b="1" dirty="0"/>
              <a:t> </a:t>
            </a:r>
            <a:r>
              <a:rPr lang="en-US" sz="1600" b="1" dirty="0" err="1"/>
              <a:t>noot</a:t>
            </a:r>
            <a:r>
              <a:rPr lang="en-US" sz="1600" b="1" dirty="0"/>
              <a:t> op </a:t>
            </a:r>
            <a:r>
              <a:rPr lang="en-US" sz="1600" b="1" dirty="0" err="1"/>
              <a:t>elke</a:t>
            </a:r>
            <a:r>
              <a:rPr lang="en-US" sz="1600" b="1" dirty="0"/>
              <a:t> </a:t>
            </a:r>
            <a:r>
              <a:rPr lang="en-US" sz="1600" b="1" dirty="0" err="1"/>
              <a:t>lettergreep</a:t>
            </a:r>
            <a:r>
              <a:rPr lang="en-US" sz="1600" dirty="0" smtClean="0">
                <a:latin typeface="Tahoma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err="1" smtClean="0">
                <a:latin typeface="Tahoma" charset="0"/>
                <a:ea typeface="ＭＳ Ｐゴシック" charset="0"/>
                <a:cs typeface="ＭＳ Ｐゴシック" charset="0"/>
              </a:rPr>
              <a:t>Melismatisch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600" b="1" dirty="0" err="1"/>
              <a:t>meerdere</a:t>
            </a:r>
            <a:r>
              <a:rPr lang="en-US" sz="1600" b="1" dirty="0"/>
              <a:t> </a:t>
            </a:r>
            <a:r>
              <a:rPr lang="en-US" sz="1600" b="1" dirty="0" err="1"/>
              <a:t>noten</a:t>
            </a:r>
            <a:r>
              <a:rPr lang="en-US" sz="1600" b="1" dirty="0"/>
              <a:t> op </a:t>
            </a:r>
            <a:r>
              <a:rPr lang="en-US" sz="1600" b="1" dirty="0" err="1"/>
              <a:t>één</a:t>
            </a:r>
            <a:r>
              <a:rPr lang="en-US" sz="1600" b="1" dirty="0"/>
              <a:t> </a:t>
            </a:r>
            <a:r>
              <a:rPr lang="en-US" sz="1600" b="1" dirty="0" err="1"/>
              <a:t>lettergreep</a:t>
            </a:r>
            <a:r>
              <a:rPr lang="en-US" sz="1600" b="1" dirty="0"/>
              <a:t> </a:t>
            </a:r>
            <a:r>
              <a:rPr lang="en-US" sz="1600" b="1" dirty="0" err="1"/>
              <a:t>voorkomen</a:t>
            </a:r>
            <a:endParaRPr lang="en-US" sz="16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	</a:t>
            </a:r>
            <a:endParaRPr lang="en-US" sz="16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ahoma" charset="0"/>
                <a:ea typeface="ＭＳ Ｐゴシック" charset="0"/>
                <a:cs typeface="ＭＳ Ｐゴシック" charset="0"/>
                <a:hlinkClick r:id="rId2" invalidUrl="http://www.digischool.nl/ckv2/kerk/gregoriaans/Syllabische gezangen.htm"/>
              </a:rPr>
              <a:t>http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  <a:hlinkClick r:id="rId3" invalidUrl="http://www.digischool.nl/ckv2/kerk/gregoriaans/Syllabische gezangen.htm"/>
              </a:rPr>
              <a:t>://www.digischool.nl/ckv2/kerk/gregoriaans/Syllabische%20gezangen.htm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3" name="Picture 4" descr="conc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99" y="5448186"/>
            <a:ext cx="2490053" cy="1135062"/>
          </a:xfrm>
          <a:prstGeom prst="rect">
            <a:avLst/>
          </a:prstGeom>
          <a:noFill/>
          <a:ln w="38100">
            <a:solidFill>
              <a:srgbClr val="AD819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latin typeface="Arial"/>
                <a:ea typeface="ＭＳ Ｐゴシック" charset="0"/>
                <a:cs typeface="Arial"/>
              </a:rPr>
              <a:t>Verstaanbaarheid</a:t>
            </a:r>
            <a:r>
              <a:rPr lang="en-US" sz="4000" b="1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 err="1" smtClean="0">
                <a:latin typeface="Arial"/>
                <a:ea typeface="ＭＳ Ｐゴシック" charset="0"/>
                <a:cs typeface="Arial"/>
              </a:rPr>
              <a:t>belangrijk</a:t>
            </a:r>
            <a:endParaRPr lang="en-US" sz="40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nl-NL" b="1" i="1" u="sng" dirty="0">
                <a:latin typeface="Tahoma" charset="0"/>
                <a:ea typeface="ＭＳ Ｐゴシック" charset="0"/>
                <a:cs typeface="ＭＳ Ｐゴシック" charset="0"/>
              </a:rPr>
              <a:t>1 Syllabisch:</a:t>
            </a: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  elke lettergreep overwegend 1 toon</a:t>
            </a:r>
          </a:p>
          <a:p>
            <a:pPr eaLnBrk="1" hangingPunct="1">
              <a:buFont typeface="Wingdings" charset="0"/>
              <a:buNone/>
              <a:defRPr/>
            </a:pP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7" name="Picture 4" descr="Image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65532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4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latin typeface="Arial"/>
                <a:ea typeface="ＭＳ Ｐゴシック" charset="0"/>
                <a:cs typeface="Arial"/>
              </a:rPr>
              <a:t>Zangtechniek</a:t>
            </a:r>
            <a:r>
              <a:rPr lang="en-US" b="1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b="1" dirty="0" err="1" smtClean="0">
                <a:latin typeface="Arial"/>
                <a:ea typeface="ＭＳ Ｐゴシック" charset="0"/>
                <a:cs typeface="Arial"/>
              </a:rPr>
              <a:t>belangrijk</a:t>
            </a:r>
            <a:endParaRPr lang="en-US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b="1" i="1" u="sng" dirty="0">
                <a:effectLst/>
                <a:latin typeface="Tahoma" charset="0"/>
                <a:ea typeface="ＭＳ Ｐゴシック" charset="0"/>
                <a:cs typeface="ＭＳ Ｐゴシック" charset="0"/>
              </a:rPr>
              <a:t>2. Melismatisch:</a:t>
            </a:r>
            <a:r>
              <a:rPr lang="nl-NL" dirty="0">
                <a:effectLst/>
                <a:latin typeface="Tahoma" charset="0"/>
                <a:ea typeface="ＭＳ Ｐゴシック" charset="0"/>
                <a:cs typeface="ＭＳ Ｐゴシック" charset="0"/>
              </a:rPr>
              <a:t>     </a:t>
            </a:r>
            <a:r>
              <a:rPr lang="nl-NL" dirty="0" smtClean="0">
                <a:effectLst/>
                <a:latin typeface="Tahoma" charset="0"/>
                <a:ea typeface="ＭＳ Ｐゴシック" charset="0"/>
                <a:cs typeface="ＭＳ Ｐゴシック" charset="0"/>
              </a:rPr>
              <a:t>meerdere tonen </a:t>
            </a:r>
            <a:r>
              <a:rPr lang="nl-NL" dirty="0">
                <a:effectLst/>
                <a:latin typeface="Tahoma" charset="0"/>
                <a:ea typeface="ＭＳ Ｐゴシック" charset="0"/>
                <a:cs typeface="ＭＳ Ｐゴシック" charset="0"/>
              </a:rPr>
              <a:t>per lettergreep, soms zeer uitgebreide melismen</a:t>
            </a:r>
          </a:p>
          <a:p>
            <a:pPr eaLnBrk="1" hangingPunct="1">
              <a:defRPr/>
            </a:pPr>
            <a:endParaRPr lang="en-US" dirty="0">
              <a:effectLst/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dirty="0">
              <a:effectLst/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1" name="Picture 4" descr="Imag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70104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0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Vandaag de dag nog steeds....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>
                <a:hlinkClick r:id="rId2"/>
              </a:rPr>
              <a:t>https://www.youtube.com/watch?v=wr3lrBxLSmA</a:t>
            </a:r>
            <a:endParaRPr lang="nl-NL" dirty="0" smtClean="0"/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 smtClean="0"/>
              <a:t>Vanaf 2.42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41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Wat is het?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>
                <a:hlinkClick r:id="rId2"/>
              </a:rPr>
              <a:t>https://www.youtube.com/watch?v=AneBNAmTyr8&amp;list=RDYjCN9lhCQWo&amp;index=24</a:t>
            </a:r>
            <a:endParaRPr lang="nl-NL" dirty="0" smtClean="0"/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43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sz="5400" b="1" dirty="0" smtClean="0">
                <a:latin typeface="Arial" charset="0"/>
                <a:ea typeface="Arial" charset="0"/>
                <a:cs typeface="Arial" charset="0"/>
              </a:rPr>
              <a:t>Nog even herhalen</a:t>
            </a:r>
            <a:endParaRPr lang="nl-NL" sz="5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 smtClean="0"/>
              <a:t>Vocale muziek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Instrumentale muziek: symbool van duivel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/>
              <a:t>Gregoriaans</a:t>
            </a:r>
            <a:endParaRPr lang="nl-NL" sz="6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nl-NL" sz="4400" b="1" dirty="0" smtClean="0">
              <a:latin typeface="Arial"/>
              <a:ea typeface="ＭＳ Ｐゴシック" charset="0"/>
              <a:cs typeface="Arial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sz="4400" b="1" dirty="0" smtClean="0">
                <a:latin typeface="Arial"/>
                <a:ea typeface="ＭＳ Ｐゴシック" charset="0"/>
                <a:cs typeface="Arial"/>
              </a:rPr>
              <a:t>Eenstemmig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sz="4400" b="1" dirty="0" smtClean="0">
                <a:latin typeface="Arial"/>
                <a:ea typeface="ＭＳ Ｐゴシック" charset="0"/>
                <a:cs typeface="Arial"/>
              </a:rPr>
              <a:t>Latijn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sz="4400" b="1" dirty="0" smtClean="0">
                <a:latin typeface="Arial"/>
                <a:ea typeface="ＭＳ Ｐゴシック" charset="0"/>
                <a:cs typeface="Arial"/>
              </a:rPr>
              <a:t>Meestal mannen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sz="4400" b="1" dirty="0" smtClean="0">
                <a:latin typeface="Arial"/>
                <a:ea typeface="ＭＳ Ｐゴシック" charset="0"/>
                <a:cs typeface="Arial"/>
              </a:rPr>
              <a:t>A-capella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sz="4400" b="1" dirty="0" smtClean="0">
                <a:latin typeface="Arial"/>
                <a:ea typeface="ＭＳ Ｐゴシック" charset="0"/>
                <a:cs typeface="Arial"/>
              </a:rPr>
              <a:t>Vrij ritme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sz="4400" b="1" dirty="0" smtClean="0">
                <a:latin typeface="Arial"/>
                <a:ea typeface="ＭＳ Ｐゴシック" charset="0"/>
                <a:cs typeface="Arial"/>
              </a:rPr>
              <a:t>Geloof</a:t>
            </a:r>
            <a:endParaRPr lang="nl-NL" sz="4400" b="1" dirty="0">
              <a:latin typeface="Arial"/>
              <a:ea typeface="ＭＳ Ｐゴシック" charset="0"/>
              <a:cs typeface="Arial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nl-NL" b="1" dirty="0">
                <a:latin typeface="Arial"/>
                <a:ea typeface="ＭＳ Ｐゴシック" charset="0"/>
                <a:cs typeface="Arial"/>
              </a:rPr>
              <a:t>			</a:t>
            </a:r>
            <a:r>
              <a:rPr lang="nl-NL" dirty="0">
                <a:latin typeface="Arial"/>
                <a:ea typeface="ＭＳ Ｐゴシック" charset="0"/>
                <a:cs typeface="Arial"/>
              </a:rPr>
              <a:t>												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50963"/>
            <a:ext cx="612648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b="1" dirty="0" smtClean="0"/>
              <a:t>Uitvoering</a:t>
            </a:r>
            <a:endParaRPr lang="nl-NL" sz="6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b="1" u="sng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5400" b="1" u="sng" dirty="0" smtClean="0">
                <a:latin typeface="Tahoma" charset="0"/>
                <a:ea typeface="ＭＳ Ｐゴシック" charset="0"/>
                <a:cs typeface="ＭＳ Ｐゴシック" charset="0"/>
              </a:rPr>
              <a:t>Solo</a:t>
            </a:r>
            <a:r>
              <a:rPr lang="en-US" sz="5400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5400" b="1" u="sng" dirty="0" err="1" smtClean="0">
                <a:latin typeface="Tahoma" charset="0"/>
                <a:ea typeface="ＭＳ Ｐゴシック" charset="0"/>
                <a:cs typeface="ＭＳ Ｐゴシック" charset="0"/>
              </a:rPr>
              <a:t>Responsoriaal</a:t>
            </a:r>
            <a:r>
              <a:rPr lang="en-US" sz="5400" u="sng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5400" b="1" u="sng" dirty="0" err="1" smtClean="0">
                <a:latin typeface="Tahoma" charset="0"/>
                <a:ea typeface="ＭＳ Ｐゴシック" charset="0"/>
                <a:cs typeface="ＭＳ Ｐゴシック" charset="0"/>
              </a:rPr>
              <a:t>Antifonaal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8849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6600" b="1" dirty="0" smtClean="0"/>
              <a:t>Tekst</a:t>
            </a:r>
            <a:endParaRPr lang="nl-NL" sz="6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5400" b="1" dirty="0" smtClean="0"/>
          </a:p>
          <a:p>
            <a:r>
              <a:rPr lang="nl-NL" sz="5400" b="1" smtClean="0"/>
              <a:t>Syllabisch</a:t>
            </a:r>
            <a:endParaRPr lang="nl-NL" sz="5400" b="1" dirty="0" smtClean="0"/>
          </a:p>
          <a:p>
            <a:endParaRPr lang="nl-NL" sz="5400" b="1" dirty="0" smtClean="0"/>
          </a:p>
          <a:p>
            <a:r>
              <a:rPr lang="nl-NL" sz="5400" b="1" dirty="0" smtClean="0"/>
              <a:t>Melismatisch</a:t>
            </a:r>
            <a:endParaRPr lang="nl-NL" sz="5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04" y="568960"/>
            <a:ext cx="4120896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0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Muziek in de Middeleeuwen</a:t>
            </a:r>
            <a:endParaRPr lang="nl-NL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3225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nl-NL" sz="2000" b="1" u="sng" dirty="0">
                <a:latin typeface="Tahoma" charset="0"/>
                <a:ea typeface="ＭＳ Ｐゴシック" charset="0"/>
                <a:cs typeface="ＭＳ Ｐゴシック" charset="0"/>
              </a:rPr>
              <a:t>Vocale muziek</a:t>
            </a:r>
            <a:r>
              <a:rPr lang="nl-NL" sz="2000" dirty="0">
                <a:latin typeface="Tahoma" charset="0"/>
                <a:ea typeface="ＭＳ Ｐゴシック" charset="0"/>
                <a:cs typeface="ＭＳ Ｐゴシック" charset="0"/>
              </a:rPr>
              <a:t>: de stem was door God geschapen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nl-NL" sz="2000" b="1" dirty="0">
                <a:latin typeface="Arial" charset="0"/>
                <a:ea typeface="ＭＳ Ｐゴシック" charset="0"/>
                <a:cs typeface="Arial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nl-NL" sz="2000" b="1" dirty="0">
                <a:latin typeface="Arial" charset="0"/>
                <a:ea typeface="ＭＳ Ｐゴシック" charset="0"/>
                <a:cs typeface="Arial" charset="0"/>
              </a:rPr>
              <a:t>	</a:t>
            </a:r>
            <a:r>
              <a:rPr lang="nl-NL" sz="2000" dirty="0">
                <a:latin typeface="Tahoma" charset="0"/>
                <a:ea typeface="ＭＳ Ｐゴシック" charset="0"/>
                <a:cs typeface="Arial" charset="0"/>
              </a:rPr>
              <a:t>Alleen de gezongen muziek kon het </a:t>
            </a:r>
            <a:r>
              <a:rPr lang="nl-NL" sz="2000" i="1" dirty="0">
                <a:latin typeface="Tahoma" charset="0"/>
                <a:ea typeface="ＭＳ Ｐゴシック" charset="0"/>
                <a:cs typeface="Arial" charset="0"/>
              </a:rPr>
              <a:t>karakter en de moraal </a:t>
            </a:r>
            <a:r>
              <a:rPr lang="nl-NL" sz="2000" dirty="0">
                <a:latin typeface="Tahoma" charset="0"/>
                <a:ea typeface="ＭＳ Ｐゴシック" charset="0"/>
                <a:cs typeface="Arial" charset="0"/>
              </a:rPr>
              <a:t>van de mensen gunstig </a:t>
            </a:r>
            <a:r>
              <a:rPr lang="nl-NL" sz="2000" dirty="0" smtClean="0">
                <a:latin typeface="Tahoma" charset="0"/>
                <a:ea typeface="ＭＳ Ｐゴシック" charset="0"/>
                <a:cs typeface="Arial" charset="0"/>
              </a:rPr>
              <a:t>beïnvloeden, je kon namelijk tekst gebruiken ter </a:t>
            </a:r>
            <a:r>
              <a:rPr lang="nl-NL" sz="2000" dirty="0" err="1" smtClean="0">
                <a:latin typeface="Tahoma" charset="0"/>
                <a:ea typeface="ＭＳ Ｐゴシック" charset="0"/>
                <a:cs typeface="Arial" charset="0"/>
              </a:rPr>
              <a:t>ere</a:t>
            </a:r>
            <a:r>
              <a:rPr lang="nl-NL" sz="2000" dirty="0" smtClean="0">
                <a:latin typeface="Tahoma" charset="0"/>
                <a:ea typeface="ＭＳ Ｐゴシック" charset="0"/>
                <a:cs typeface="Arial" charset="0"/>
              </a:rPr>
              <a:t> van God</a:t>
            </a:r>
            <a:endParaRPr lang="nl-NL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NL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nl-NL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NL" sz="2000" u="sng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sz="2000" b="1" u="sng" dirty="0">
                <a:latin typeface="Tahoma" charset="0"/>
                <a:ea typeface="ＭＳ Ｐゴシック" charset="0"/>
                <a:cs typeface="ＭＳ Ｐゴシック" charset="0"/>
              </a:rPr>
              <a:t>Instrumentale</a:t>
            </a:r>
            <a:r>
              <a:rPr lang="nl-NL" sz="20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000" b="1" u="sng" dirty="0" err="1">
                <a:latin typeface="Tahoma" charset="0"/>
                <a:ea typeface="ＭＳ Ｐゴシック" charset="0"/>
                <a:cs typeface="ＭＳ Ｐゴシック" charset="0"/>
              </a:rPr>
              <a:t>muziek</a:t>
            </a:r>
            <a:r>
              <a:rPr lang="nl-NL" sz="2000" dirty="0" err="1">
                <a:latin typeface="Tahoma" charset="0"/>
                <a:ea typeface="ＭＳ Ｐゴシック" charset="0"/>
                <a:cs typeface="ＭＳ Ｐゴシック" charset="0"/>
              </a:rPr>
              <a:t>:symbool</a:t>
            </a:r>
            <a:r>
              <a:rPr lang="nl-NL" sz="2000" dirty="0">
                <a:latin typeface="Tahoma" charset="0"/>
                <a:ea typeface="ＭＳ Ｐゴシック" charset="0"/>
                <a:cs typeface="ＭＳ Ｐゴシック" charset="0"/>
              </a:rPr>
              <a:t> van duivel, verboden in de kerk (behalve het orgel)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sz="2000" dirty="0">
                <a:latin typeface="Tahoma" charset="0"/>
                <a:ea typeface="ＭＳ Ｐゴシック" charset="0"/>
                <a:cs typeface="ＭＳ Ｐゴシック" charset="0"/>
              </a:rPr>
              <a:t>Mondelinge overlevering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9897" r="9897"/>
          <a:stretch>
            <a:fillRect/>
          </a:stretch>
        </p:blipFill>
        <p:spPr>
          <a:xfrm>
            <a:off x="5798044" y="1600200"/>
            <a:ext cx="2888755" cy="4495800"/>
          </a:xfrm>
        </p:spPr>
      </p:pic>
    </p:spTree>
    <p:extLst>
      <p:ext uri="{BB962C8B-B14F-4D97-AF65-F5344CB8AC3E}">
        <p14:creationId xmlns:p14="http://schemas.microsoft.com/office/powerpoint/2010/main" val="39064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 descr="Image4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80481"/>
            <a:ext cx="59436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6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dirty="0" smtClean="0"/>
              <a:t>Inspiratiebron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  <a:p>
            <a:pPr>
              <a:defRPr/>
            </a:pPr>
            <a:r>
              <a:rPr lang="nl-NL" dirty="0" smtClean="0">
                <a:hlinkClick r:id="rId2"/>
              </a:rPr>
              <a:t>https://www.youtube.com/watch?v=_2bf7esUaYI</a:t>
            </a:r>
            <a:endParaRPr lang="nl-NL" dirty="0" smtClean="0"/>
          </a:p>
          <a:p>
            <a:pPr marL="0" indent="0">
              <a:buFont typeface="Wingdings" charset="0"/>
              <a:buNone/>
              <a:defRPr/>
            </a:pPr>
            <a:endParaRPr lang="nl-NL" dirty="0"/>
          </a:p>
          <a:p>
            <a:pPr>
              <a:defRPr/>
            </a:pPr>
            <a:r>
              <a:rPr lang="nl-NL" dirty="0" smtClean="0">
                <a:hlinkClick r:id="rId3"/>
              </a:rPr>
              <a:t>https://www.youtube.com/watch?v=RNYC3kAsPiw</a:t>
            </a:r>
            <a:endParaRPr lang="nl-NL" dirty="0" smtClean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8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Bangmaken</a:t>
            </a:r>
            <a:r>
              <a:rPr lang="nl-NL" dirty="0" smtClean="0"/>
              <a:t>.....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1" descr="oordeelk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7" y="1863775"/>
            <a:ext cx="2885218" cy="364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osch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35" r="-10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7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76300"/>
            <a:ext cx="8915400" cy="30099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Hemels gezang op aarde</a:t>
            </a: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676400"/>
            <a:ext cx="2743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 smtClean="0">
                <a:latin typeface="Tahoma" charset="0"/>
                <a:ea typeface="ＭＳ Ｐゴシック" charset="0"/>
                <a:cs typeface="ＭＳ Ｐゴシック" charset="0"/>
              </a:rPr>
              <a:t>Muziek voor je eigen plezier niet zo belangrijk.</a:t>
            </a:r>
            <a:endParaRPr lang="nl-NL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Het was enkel </a:t>
            </a:r>
            <a:r>
              <a:rPr lang="nl-NL" sz="2800" dirty="0" smtClean="0">
                <a:latin typeface="Tahoma" charset="0"/>
                <a:ea typeface="ＭＳ Ｐゴシック" charset="0"/>
                <a:cs typeface="ＭＳ Ｐゴシック" charset="0"/>
              </a:rPr>
              <a:t>muziek </a:t>
            </a:r>
            <a:r>
              <a:rPr lang="nl-NL" sz="2800" u="sng" dirty="0">
                <a:latin typeface="Tahoma" charset="0"/>
                <a:ea typeface="ＭＳ Ｐゴシック" charset="0"/>
                <a:cs typeface="ＭＳ Ｐゴシック" charset="0"/>
              </a:rPr>
              <a:t>ter </a:t>
            </a:r>
            <a:r>
              <a:rPr lang="nl-NL" sz="2800" u="sng" dirty="0" err="1">
                <a:latin typeface="Tahoma" charset="0"/>
                <a:ea typeface="ＭＳ Ｐゴシック" charset="0"/>
                <a:cs typeface="ＭＳ Ｐゴシック" charset="0"/>
              </a:rPr>
              <a:t>ere</a:t>
            </a:r>
            <a:r>
              <a:rPr lang="nl-NL" sz="2800" u="sng" dirty="0">
                <a:latin typeface="Tahoma" charset="0"/>
                <a:ea typeface="ＭＳ Ｐゴシック" charset="0"/>
                <a:cs typeface="ＭＳ Ｐゴシック" charset="0"/>
              </a:rPr>
              <a:t> van God</a:t>
            </a:r>
          </a:p>
        </p:txBody>
      </p:sp>
      <p:pic>
        <p:nvPicPr>
          <p:cNvPr id="21507" name="Picture 4" descr="SCHOL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4572000" cy="4800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llustratie 4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rcRect l="-7716" r="-7716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Paus Gregorius 6</a:t>
            </a:r>
            <a:r>
              <a:rPr lang="nl-NL" baseline="30000" dirty="0" smtClean="0"/>
              <a:t>e</a:t>
            </a:r>
            <a:r>
              <a:rPr lang="nl-NL" dirty="0" smtClean="0"/>
              <a:t> eeuw na Christus</a:t>
            </a:r>
          </a:p>
          <a:p>
            <a:endParaRPr lang="nl-NL" dirty="0"/>
          </a:p>
          <a:p>
            <a:r>
              <a:rPr lang="nl-NL" dirty="0" smtClean="0"/>
              <a:t>Bracht ordening in kerkmuziek (psalmen) voor eenheid in de kerk</a:t>
            </a:r>
          </a:p>
          <a:p>
            <a:endParaRPr lang="nl-NL" dirty="0"/>
          </a:p>
          <a:p>
            <a:r>
              <a:rPr lang="nl-NL" dirty="0" smtClean="0"/>
              <a:t>Vandaar de naam : Gregoriaans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75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000" u="sng" dirty="0">
                <a:latin typeface="Tahoma" charset="0"/>
                <a:ea typeface="ＭＳ Ｐゴシック" charset="0"/>
                <a:cs typeface="ＭＳ Ｐゴシック" charset="0"/>
              </a:rPr>
              <a:t>Wanneer</a:t>
            </a:r>
            <a:r>
              <a:rPr lang="nl-NL" sz="4000" dirty="0">
                <a:latin typeface="Tahoma" charset="0"/>
                <a:ea typeface="ＭＳ Ｐゴシック" charset="0"/>
                <a:cs typeface="ＭＳ Ｐゴシック" charset="0"/>
              </a:rPr>
              <a:t> zong men gregoriaans?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Tijdens de mis</a:t>
            </a:r>
          </a:p>
          <a:p>
            <a:pPr eaLnBrk="1" hangingPunct="1">
              <a:defRPr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Tijdens getijden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    = gebedsdiensten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	op  vaste </a:t>
            </a: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tijden in klooster</a:t>
            </a: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Tijdens andere liturgische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bijeenkomsten</a:t>
            </a:r>
          </a:p>
          <a:p>
            <a:pPr eaLnBrk="1" hangingPunct="1">
              <a:defRPr/>
            </a:pP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3" name="Picture 4" descr="messe-eucharis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30718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0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dirty="0" err="1">
                <a:latin typeface="Tahoma" charset="0"/>
                <a:ea typeface="ＭＳ Ｐゴシック" charset="0"/>
                <a:cs typeface="ＭＳ Ｐゴシック" charset="0"/>
              </a:rPr>
              <a:t>Wie</a:t>
            </a:r>
            <a:r>
              <a:rPr lang="en-US" sz="4000" u="sng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>
                <a:latin typeface="Tahoma" charset="0"/>
                <a:ea typeface="ＭＳ Ｐゴシック" charset="0"/>
                <a:cs typeface="ＭＳ Ｐゴシック" charset="0"/>
              </a:rPr>
              <a:t>zongen</a:t>
            </a:r>
            <a:r>
              <a:rPr lang="en-US" sz="40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>
                <a:latin typeface="Tahoma" charset="0"/>
                <a:ea typeface="ＭＳ Ｐゴシック" charset="0"/>
                <a:cs typeface="ＭＳ Ｐゴシック" charset="0"/>
              </a:rPr>
              <a:t>destijds</a:t>
            </a:r>
            <a:r>
              <a:rPr lang="en-US" sz="40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>
                <a:latin typeface="Tahoma" charset="0"/>
                <a:ea typeface="ＭＳ Ｐゴシック" charset="0"/>
                <a:cs typeface="ＭＳ Ｐゴシック" charset="0"/>
              </a:rPr>
              <a:t>Gregoriaans</a:t>
            </a:r>
            <a:r>
              <a:rPr lang="en-US" sz="4000" dirty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  <a:endParaRPr lang="nl-NL" sz="4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>
                <a:latin typeface="Tahoma" charset="0"/>
                <a:ea typeface="ＭＳ Ｐゴシック" charset="0"/>
                <a:cs typeface="ＭＳ Ｐゴシック" charset="0"/>
              </a:rPr>
              <a:t>De monniken in de kloosters.</a:t>
            </a:r>
          </a:p>
          <a:p>
            <a:pPr eaLnBrk="1" hangingPunct="1">
              <a:defRPr/>
            </a:pPr>
            <a:r>
              <a:rPr lang="ja-JP" altLang="nl-NL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nl-NL">
                <a:latin typeface="Tahoma" charset="0"/>
                <a:ea typeface="ＭＳ Ｐゴシック" charset="0"/>
                <a:cs typeface="ＭＳ Ｐゴシック" charset="0"/>
              </a:rPr>
              <a:t>Ora et labora</a:t>
            </a:r>
            <a:r>
              <a:rPr lang="ja-JP" altLang="nl-NL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nl-NL">
                <a:latin typeface="Tahoma" charset="0"/>
                <a:ea typeface="ＭＳ Ｐゴシック" charset="0"/>
                <a:cs typeface="ＭＳ Ｐゴシック" charset="0"/>
              </a:rPr>
              <a:t> (bid en werk)</a:t>
            </a:r>
          </a:p>
          <a:p>
            <a:pPr eaLnBrk="1" hangingPunct="1">
              <a:defRPr/>
            </a:pPr>
            <a:r>
              <a:rPr lang="ja-JP" altLang="nl-NL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nl-NL">
                <a:latin typeface="Tahoma" charset="0"/>
                <a:ea typeface="ＭＳ Ｐゴシック" charset="0"/>
                <a:cs typeface="ＭＳ Ｐゴシック" charset="0"/>
              </a:rPr>
              <a:t>Qui bene cantat bis orat</a:t>
            </a:r>
            <a:r>
              <a:rPr lang="ja-JP" altLang="nl-NL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nl-NL">
                <a:latin typeface="Tahoma" charset="0"/>
                <a:ea typeface="ＭＳ Ｐゴシック" charset="0"/>
                <a:cs typeface="ＭＳ Ｐゴシック" charset="0"/>
              </a:rPr>
              <a:t> (wie goed zingt bidt dubbel)</a:t>
            </a:r>
          </a:p>
          <a:p>
            <a:pPr eaLnBrk="1" hangingPunct="1">
              <a:defRPr/>
            </a:pPr>
            <a:r>
              <a:rPr lang="nl-NL">
                <a:latin typeface="Tahoma" charset="0"/>
                <a:ea typeface="ＭＳ Ｐゴシック" charset="0"/>
                <a:cs typeface="ＭＳ Ｐゴシック" charset="0"/>
              </a:rPr>
              <a:t>Muziek was dus een slimme investering in de toekomst (= hemel)</a:t>
            </a:r>
          </a:p>
          <a:p>
            <a:pPr eaLnBrk="1" hangingPunct="1"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Picture 4" descr="ro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12" y="4507504"/>
            <a:ext cx="32614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9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97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Getijden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0"/>
            <a:ext cx="51054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nl-NL" sz="2400" b="1" i="1" u="sng" dirty="0" smtClean="0">
              <a:latin typeface="Verdana" charset="0"/>
              <a:ea typeface="ＭＳ Ｐゴシック" charset="0"/>
              <a:cs typeface="ＭＳ Ｐゴシック" charset="0"/>
              <a:hlinkClick r:id="rId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b="1" i="1" u="sng" dirty="0" smtClean="0">
                <a:latin typeface="Verdana" charset="0"/>
                <a:ea typeface="ＭＳ Ｐゴシック" charset="0"/>
                <a:cs typeface="ＭＳ Ｐゴシック" charset="0"/>
                <a:hlinkClick r:id="rId2"/>
              </a:rPr>
              <a:t>Metten</a:t>
            </a:r>
            <a:r>
              <a:rPr lang="nl-NL" sz="2400" dirty="0">
                <a:latin typeface="Verdana" charset="0"/>
                <a:ea typeface="ＭＳ Ｐゴシック" charset="0"/>
                <a:cs typeface="ＭＳ Ｐゴシック" charset="0"/>
              </a:rPr>
              <a:t>, drie of vier uur </a:t>
            </a:r>
            <a:r>
              <a:rPr lang="ja-JP" altLang="nl-NL" sz="2400" dirty="0">
                <a:latin typeface="Verdana" charset="0"/>
                <a:ea typeface="ＭＳ Ｐゴシック" charset="0"/>
                <a:cs typeface="ＭＳ Ｐゴシック" charset="0"/>
              </a:rPr>
              <a:t>’</a:t>
            </a:r>
            <a:r>
              <a:rPr lang="nl-NL" sz="2400" dirty="0">
                <a:latin typeface="Verdana" charset="0"/>
                <a:ea typeface="ＭＳ Ｐゴシック" charset="0"/>
                <a:cs typeface="ＭＳ Ｐゴシック" charset="0"/>
              </a:rPr>
              <a:t>s nachts of bij het opstaan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b="1" i="1" u="sng" dirty="0">
                <a:latin typeface="Verdana" charset="0"/>
                <a:ea typeface="ＭＳ Ｐゴシック" charset="0"/>
                <a:cs typeface="ＭＳ Ｐゴシック" charset="0"/>
                <a:hlinkClick r:id="rId3"/>
              </a:rPr>
              <a:t>Lauden</a:t>
            </a:r>
            <a:r>
              <a:rPr lang="nl-NL" sz="2400" dirty="0">
                <a:latin typeface="Verdana" charset="0"/>
                <a:ea typeface="ＭＳ Ｐゴシック" charset="0"/>
                <a:cs typeface="ＭＳ Ｐゴシック" charset="0"/>
              </a:rPr>
              <a:t>, zonsopgang, ook wel tegelijk met de metten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b="1" i="1" u="sng" dirty="0">
                <a:latin typeface="Verdana" charset="0"/>
                <a:ea typeface="ＭＳ Ｐゴシック" charset="0"/>
                <a:cs typeface="ＭＳ Ｐゴシック" charset="0"/>
                <a:hlinkClick r:id="rId4"/>
              </a:rPr>
              <a:t>Priem</a:t>
            </a:r>
            <a:r>
              <a:rPr lang="nl-NL" sz="2800" dirty="0">
                <a:latin typeface="Verdana" charset="0"/>
                <a:ea typeface="ＭＳ Ｐゴシック" charset="0"/>
                <a:cs typeface="ＭＳ Ｐゴシック" charset="0"/>
              </a:rPr>
              <a:t>,</a:t>
            </a:r>
            <a:r>
              <a:rPr lang="nl-NL" sz="2400" dirty="0">
                <a:latin typeface="Verdana" charset="0"/>
                <a:ea typeface="ＭＳ Ｐゴシック" charset="0"/>
                <a:cs typeface="ＭＳ Ｐゴシック" charset="0"/>
              </a:rPr>
              <a:t> zes uur </a:t>
            </a:r>
            <a:r>
              <a:rPr lang="ja-JP" altLang="nl-NL" sz="2400" dirty="0">
                <a:latin typeface="Verdana" charset="0"/>
                <a:ea typeface="ＭＳ Ｐゴシック" charset="0"/>
                <a:cs typeface="ＭＳ Ｐゴシック" charset="0"/>
              </a:rPr>
              <a:t>’</a:t>
            </a:r>
            <a:r>
              <a:rPr lang="nl-NL" sz="2400" dirty="0">
                <a:latin typeface="Verdana" charset="0"/>
                <a:ea typeface="ＭＳ Ｐゴシック" charset="0"/>
                <a:cs typeface="ＭＳ Ｐゴシック" charset="0"/>
              </a:rPr>
              <a:t>s morgens (eerste uur volgens de middeleeuwse telling) 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b="1" i="1" u="sng" dirty="0">
                <a:latin typeface="Verdana" charset="0"/>
                <a:ea typeface="ＭＳ Ｐゴシック" charset="0"/>
                <a:cs typeface="ＭＳ Ｐゴシック" charset="0"/>
                <a:hlinkClick r:id="rId5"/>
              </a:rPr>
              <a:t>Terts</a:t>
            </a:r>
            <a:r>
              <a:rPr lang="nl-NL" sz="2400" dirty="0">
                <a:latin typeface="Verdana" charset="0"/>
                <a:ea typeface="ＭＳ Ｐゴシック" charset="0"/>
                <a:cs typeface="ＭＳ Ｐゴシック" charset="0"/>
              </a:rPr>
              <a:t>, negen uur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b="1" i="1" u="sng" dirty="0">
                <a:latin typeface="Verdana" charset="0"/>
                <a:ea typeface="ＭＳ Ｐゴシック" charset="0"/>
                <a:cs typeface="ＭＳ Ｐゴシック" charset="0"/>
                <a:hlinkClick r:id="rId6"/>
              </a:rPr>
              <a:t>Sext</a:t>
            </a:r>
            <a:r>
              <a:rPr lang="nl-NL" sz="2400" dirty="0">
                <a:latin typeface="Verdana" charset="0"/>
                <a:ea typeface="ＭＳ Ｐゴシック" charset="0"/>
                <a:cs typeface="ＭＳ Ｐゴシック" charset="0"/>
              </a:rPr>
              <a:t>, twaalf uur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b="1" i="1" u="sng" dirty="0">
                <a:latin typeface="Verdana" charset="0"/>
                <a:ea typeface="ＭＳ Ｐゴシック" charset="0"/>
                <a:cs typeface="ＭＳ Ｐゴシック" charset="0"/>
                <a:hlinkClick r:id="rId7"/>
              </a:rPr>
              <a:t>Noen</a:t>
            </a:r>
            <a:r>
              <a:rPr lang="nl-NL" sz="2400" dirty="0">
                <a:latin typeface="Verdana" charset="0"/>
                <a:ea typeface="ＭＳ Ｐゴシック" charset="0"/>
                <a:cs typeface="ＭＳ Ｐゴシック" charset="0"/>
              </a:rPr>
              <a:t>, drie uur </a:t>
            </a:r>
            <a:r>
              <a:rPr lang="ja-JP" altLang="nl-NL" sz="2400" dirty="0">
                <a:latin typeface="Verdana" charset="0"/>
                <a:ea typeface="ＭＳ Ｐゴシック" charset="0"/>
                <a:cs typeface="ＭＳ Ｐゴシック" charset="0"/>
              </a:rPr>
              <a:t>’</a:t>
            </a:r>
            <a:r>
              <a:rPr lang="nl-NL" sz="2400" dirty="0">
                <a:latin typeface="Verdana" charset="0"/>
                <a:ea typeface="ＭＳ Ｐゴシック" charset="0"/>
                <a:cs typeface="ＭＳ Ｐゴシック" charset="0"/>
              </a:rPr>
              <a:t>s middags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b="1" i="1" u="sng" dirty="0">
                <a:latin typeface="Verdana" charset="0"/>
                <a:ea typeface="ＭＳ Ｐゴシック" charset="0"/>
                <a:cs typeface="ＭＳ Ｐゴシック" charset="0"/>
                <a:hlinkClick r:id="rId8"/>
              </a:rPr>
              <a:t>Vesper</a:t>
            </a:r>
            <a:r>
              <a:rPr lang="nl-NL" sz="2400" dirty="0">
                <a:latin typeface="Verdana" charset="0"/>
                <a:ea typeface="ＭＳ Ｐゴシック" charset="0"/>
                <a:cs typeface="ＭＳ Ｐゴシック" charset="0"/>
              </a:rPr>
              <a:t>, eind van de middag of begin van de avond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b="1" i="1" u="sng" dirty="0">
                <a:latin typeface="Verdana" charset="0"/>
                <a:ea typeface="ＭＳ Ｐゴシック" charset="0"/>
                <a:cs typeface="ＭＳ Ｐゴシック" charset="0"/>
                <a:hlinkClick r:id="rId9"/>
              </a:rPr>
              <a:t>Completen</a:t>
            </a:r>
            <a:r>
              <a:rPr lang="nl-NL" sz="2400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nl-NL" sz="2400" dirty="0">
                <a:latin typeface="Verdana" charset="0"/>
                <a:ea typeface="ＭＳ Ｐゴシック" charset="0"/>
                <a:cs typeface="ＭＳ Ｐゴシック" charset="0"/>
              </a:rPr>
              <a:t>’</a:t>
            </a:r>
            <a:r>
              <a:rPr lang="nl-NL" sz="2400" dirty="0">
                <a:latin typeface="Verdana" charset="0"/>
                <a:ea typeface="ＭＳ Ｐゴシック" charset="0"/>
                <a:cs typeface="ＭＳ Ｐゴシック" charset="0"/>
              </a:rPr>
              <a:t>s avonds, of voor het slapen gaan 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7" name="Picture 4" descr="abdijvanegmon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057400"/>
            <a:ext cx="3810000" cy="27749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6000" b="1" dirty="0" smtClean="0">
                <a:latin typeface="Arial"/>
                <a:ea typeface="ＭＳ Ｐゴシック" charset="0"/>
                <a:cs typeface="Arial"/>
              </a:rPr>
              <a:t>Kenmerken</a:t>
            </a:r>
            <a:endParaRPr lang="nl-NL" sz="60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l-NL" sz="2800" b="1" u="sng" dirty="0">
                <a:latin typeface="Arial"/>
                <a:ea typeface="ＭＳ Ｐゴシック" charset="0"/>
                <a:cs typeface="Arial"/>
              </a:rPr>
              <a:t>Gregoriaans</a:t>
            </a:r>
            <a:r>
              <a:rPr lang="nl-NL" sz="2800" dirty="0">
                <a:latin typeface="Arial"/>
                <a:ea typeface="ＭＳ Ｐゴシック" charset="0"/>
                <a:cs typeface="Arial"/>
              </a:rPr>
              <a:t> : gezongen psalmen 				</a:t>
            </a:r>
            <a:r>
              <a:rPr lang="nl-NL" sz="2800" dirty="0" smtClean="0">
                <a:latin typeface="Arial"/>
                <a:ea typeface="ＭＳ Ｐゴシック" charset="0"/>
                <a:cs typeface="Arial"/>
              </a:rPr>
              <a:t>	</a:t>
            </a:r>
            <a:r>
              <a:rPr lang="nl-NL" sz="1800" dirty="0" smtClean="0">
                <a:latin typeface="Arial"/>
                <a:ea typeface="ＭＳ Ｐゴシック" charset="0"/>
                <a:cs typeface="Arial"/>
              </a:rPr>
              <a:t>Nadruk </a:t>
            </a:r>
            <a:r>
              <a:rPr lang="nl-NL" sz="1800" dirty="0">
                <a:latin typeface="Arial"/>
                <a:ea typeface="ＭＳ Ｐゴシック" charset="0"/>
                <a:cs typeface="Arial"/>
              </a:rPr>
              <a:t>op </a:t>
            </a:r>
            <a:r>
              <a:rPr lang="nl-NL" sz="1800" b="1" u="sng" dirty="0">
                <a:latin typeface="Arial"/>
                <a:ea typeface="ＭＳ Ｐゴシック" charset="0"/>
                <a:cs typeface="Arial"/>
              </a:rPr>
              <a:t>verstaanbaarheid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nl-NL" sz="2800" dirty="0">
                <a:latin typeface="Times New Roman" charset="0"/>
                <a:ea typeface="ＭＳ Ｐゴシック" charset="0"/>
                <a:cs typeface="ＭＳ Ｐゴシック" charset="0"/>
              </a:rPr>
              <a:t>			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nl-NL" sz="2800" dirty="0">
                <a:latin typeface="Times New Roman" charset="0"/>
                <a:ea typeface="ＭＳ Ｐゴシック" charset="0"/>
                <a:cs typeface="ＭＳ Ｐゴシック" charset="0"/>
              </a:rPr>
              <a:t>				</a:t>
            </a:r>
            <a:r>
              <a:rPr lang="nl-NL" sz="2400" b="1" dirty="0">
                <a:latin typeface="Arial"/>
                <a:ea typeface="ＭＳ Ｐゴシック" charset="0"/>
                <a:cs typeface="Arial"/>
              </a:rPr>
              <a:t>Kenmerken op een rijtje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nl-NL" sz="2800" dirty="0">
                <a:latin typeface="Arial"/>
                <a:ea typeface="ＭＳ Ｐゴシック" charset="0"/>
                <a:cs typeface="Arial"/>
              </a:rPr>
              <a:t>				</a:t>
            </a:r>
            <a:r>
              <a:rPr lang="nl-NL" sz="1600" dirty="0">
                <a:latin typeface="Arial"/>
                <a:ea typeface="ＭＳ Ｐゴシック" charset="0"/>
                <a:cs typeface="Arial"/>
              </a:rPr>
              <a:t>- </a:t>
            </a:r>
            <a:r>
              <a:rPr lang="nl-NL" sz="1600" dirty="0" smtClean="0">
                <a:latin typeface="Arial"/>
                <a:ea typeface="ＭＳ Ｐゴシック" charset="0"/>
                <a:cs typeface="Arial"/>
              </a:rPr>
              <a:t>Eenstemmig</a:t>
            </a:r>
            <a:endParaRPr lang="nl-NL" sz="16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nl-NL" sz="1600" dirty="0">
                <a:latin typeface="Arial"/>
                <a:ea typeface="ＭＳ Ｐゴシック" charset="0"/>
                <a:cs typeface="Arial"/>
              </a:rPr>
              <a:t>				- Latijn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nl-NL" sz="1600" dirty="0">
                <a:latin typeface="Arial"/>
                <a:ea typeface="ＭＳ Ｐゴシック" charset="0"/>
                <a:cs typeface="Arial"/>
              </a:rPr>
              <a:t>				- </a:t>
            </a:r>
            <a:r>
              <a:rPr lang="nl-NL" sz="1600" dirty="0" smtClean="0">
                <a:latin typeface="Arial"/>
                <a:ea typeface="ＭＳ Ｐゴシック" charset="0"/>
                <a:cs typeface="Arial"/>
              </a:rPr>
              <a:t>Meestal mannen</a:t>
            </a:r>
            <a:endParaRPr lang="nl-NL" sz="16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nl-NL" sz="1600" dirty="0">
                <a:latin typeface="Arial"/>
                <a:ea typeface="ＭＳ Ｐゴシック" charset="0"/>
                <a:cs typeface="Arial"/>
              </a:rPr>
              <a:t>				- </a:t>
            </a:r>
            <a:r>
              <a:rPr lang="nl-NL" sz="1600" dirty="0" smtClean="0">
                <a:latin typeface="Arial"/>
                <a:ea typeface="ＭＳ Ｐゴシック" charset="0"/>
                <a:cs typeface="Arial"/>
              </a:rPr>
              <a:t>A-</a:t>
            </a:r>
            <a:r>
              <a:rPr lang="nl-NL" sz="1600" dirty="0" err="1">
                <a:latin typeface="Arial"/>
                <a:ea typeface="ＭＳ Ｐゴシック" charset="0"/>
                <a:cs typeface="Arial"/>
              </a:rPr>
              <a:t>cappela</a:t>
            </a:r>
            <a:endParaRPr lang="nl-NL" sz="16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nl-NL" sz="1600" dirty="0">
                <a:latin typeface="Arial"/>
                <a:ea typeface="ＭＳ Ｐゴシック" charset="0"/>
                <a:cs typeface="Arial"/>
              </a:rPr>
              <a:t>				- </a:t>
            </a:r>
            <a:r>
              <a:rPr lang="nl-NL" sz="1600" dirty="0" smtClean="0">
                <a:latin typeface="Arial"/>
                <a:ea typeface="ＭＳ Ｐゴシック" charset="0"/>
                <a:cs typeface="Arial"/>
              </a:rPr>
              <a:t>Vrij </a:t>
            </a:r>
            <a:r>
              <a:rPr lang="nl-NL" sz="1600" dirty="0">
                <a:latin typeface="Arial"/>
                <a:ea typeface="ＭＳ Ｐゴシック" charset="0"/>
                <a:cs typeface="Arial"/>
              </a:rPr>
              <a:t>ritme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nl-NL" sz="1600" dirty="0">
                <a:latin typeface="Arial"/>
                <a:ea typeface="ＭＳ Ｐゴシック" charset="0"/>
                <a:cs typeface="Arial"/>
              </a:rPr>
              <a:t>				- </a:t>
            </a:r>
            <a:r>
              <a:rPr lang="nl-NL" sz="1600" dirty="0" smtClean="0">
                <a:latin typeface="Arial"/>
                <a:ea typeface="ＭＳ Ｐゴシック" charset="0"/>
                <a:cs typeface="Arial"/>
              </a:rPr>
              <a:t>Onderwerp</a:t>
            </a:r>
            <a:r>
              <a:rPr lang="nl-NL" sz="1600" dirty="0">
                <a:latin typeface="Arial"/>
                <a:ea typeface="ＭＳ Ｐゴシック" charset="0"/>
                <a:cs typeface="Arial"/>
              </a:rPr>
              <a:t>: geloof</a:t>
            </a:r>
            <a:r>
              <a:rPr lang="nl-NL" sz="2000" dirty="0">
                <a:latin typeface="Arial"/>
                <a:ea typeface="ＭＳ Ｐゴシック" charset="0"/>
                <a:cs typeface="Arial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nl-NL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nl-NL" sz="1800" dirty="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http://www.youtube.com/watch?v=C7Wjssk_oDc</a:t>
            </a: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5" descr="adel_k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76475"/>
            <a:ext cx="15128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300</TotalTime>
  <Words>289</Words>
  <Application>Microsoft Macintosh PowerPoint</Application>
  <PresentationFormat>Diavoorstelling (4:3)</PresentationFormat>
  <Paragraphs>108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Arial</vt:lpstr>
      <vt:lpstr>Calibri</vt:lpstr>
      <vt:lpstr>ＭＳ Ｐゴシック</vt:lpstr>
      <vt:lpstr>Tahoma</vt:lpstr>
      <vt:lpstr>Times New Roman</vt:lpstr>
      <vt:lpstr>Verdana</vt:lpstr>
      <vt:lpstr>Wingdings</vt:lpstr>
      <vt:lpstr> Zwart </vt:lpstr>
      <vt:lpstr>Gregoriaans</vt:lpstr>
      <vt:lpstr>Muziek in de Middeleeuwen</vt:lpstr>
      <vt:lpstr>Bangmaken.....</vt:lpstr>
      <vt:lpstr>Hemels gezang op aarde</vt:lpstr>
      <vt:lpstr>PowerPoint-presentatie</vt:lpstr>
      <vt:lpstr>Wanneer zong men gregoriaans?</vt:lpstr>
      <vt:lpstr>Wie zongen destijds Gregoriaans?</vt:lpstr>
      <vt:lpstr>Getijden</vt:lpstr>
      <vt:lpstr>Kenmerken</vt:lpstr>
      <vt:lpstr>Uitvoeringswijze Gregoriaans</vt:lpstr>
      <vt:lpstr>Verstaanbaarheid belangrijk</vt:lpstr>
      <vt:lpstr>Zangtechniek belangrijk</vt:lpstr>
      <vt:lpstr>Vandaag de dag nog steeds....</vt:lpstr>
      <vt:lpstr>Wat is het?</vt:lpstr>
      <vt:lpstr>Nog even herhalen</vt:lpstr>
      <vt:lpstr>PowerPoint-presentatie</vt:lpstr>
      <vt:lpstr>Gregoriaans</vt:lpstr>
      <vt:lpstr>Uitvoering</vt:lpstr>
      <vt:lpstr>Tekst</vt:lpstr>
      <vt:lpstr>PowerPoint-presentatie</vt:lpstr>
      <vt:lpstr>Inspiratiebron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Gregoriaans</dc:title>
  <dc:creator>ATC</dc:creator>
  <cp:lastModifiedBy>Microsoft Office-gebruiker</cp:lastModifiedBy>
  <cp:revision>43</cp:revision>
  <dcterms:created xsi:type="dcterms:W3CDTF">2016-09-11T12:39:42Z</dcterms:created>
  <dcterms:modified xsi:type="dcterms:W3CDTF">2017-09-24T09:14:00Z</dcterms:modified>
</cp:coreProperties>
</file>